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38" r:id="rId2"/>
    <p:sldId id="695" r:id="rId3"/>
    <p:sldId id="655" r:id="rId4"/>
    <p:sldId id="726" r:id="rId5"/>
    <p:sldId id="791" r:id="rId6"/>
    <p:sldId id="785" r:id="rId7"/>
    <p:sldId id="786" r:id="rId8"/>
    <p:sldId id="787" r:id="rId9"/>
    <p:sldId id="728" r:id="rId10"/>
    <p:sldId id="792" r:id="rId11"/>
    <p:sldId id="794" r:id="rId12"/>
    <p:sldId id="72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FFFFFF"/>
    <a:srgbClr val="A6A6A6"/>
    <a:srgbClr val="BF9500"/>
    <a:srgbClr val="F4F4F4"/>
    <a:srgbClr val="E9E9E9"/>
    <a:srgbClr val="FFCE00"/>
    <a:srgbClr val="B08D00"/>
    <a:srgbClr val="FFF6C5"/>
    <a:srgbClr val="0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4" autoAdjust="0"/>
    <p:restoredTop sz="86624"/>
  </p:normalViewPr>
  <p:slideViewPr>
    <p:cSldViewPr snapToGrid="0" snapToObjects="1">
      <p:cViewPr varScale="1">
        <p:scale>
          <a:sx n="88" d="100"/>
          <a:sy n="88" d="100"/>
        </p:scale>
        <p:origin x="121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6837C-48DC-C64B-B08B-47136A9B6193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90CFA-B9CF-6641-A491-6DBF855F4E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 err="1"/>
              <a:t>Ap</a:t>
            </a:r>
            <a:r>
              <a:rPr lang="pl-PL" b="0" dirty="0"/>
              <a:t> 11:18</a:t>
            </a:r>
          </a:p>
          <a:p>
            <a:r>
              <a:rPr lang="pl-PL" b="0" dirty="0"/>
              <a:t>Narody wpadły w złość, wówczas nastał czas Twego gniewu, czas sądzenia umarłych i rozdania zapłaty Twoim sługom prorokom, świętym, szanującym Twoje imię — małym i wielkim — oraz </a:t>
            </a:r>
            <a:r>
              <a:rPr lang="pl-PL" b="1" dirty="0"/>
              <a:t>czas zagłady dla tych, którzy niszczą ziemię</a:t>
            </a:r>
            <a:r>
              <a:rPr lang="pl-PL" b="0" dirty="0"/>
              <a:t>.</a:t>
            </a:r>
          </a:p>
          <a:p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433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60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44000" tIns="144000" rIns="144000" bIns="144000" rtlCol="0">
            <a:normAutofit/>
          </a:bodyPr>
          <a:lstStyle>
            <a:lvl1pPr marL="0" indent="-228600">
              <a:buNone/>
              <a:defRPr lang="pl-PL" sz="2000">
                <a:solidFill>
                  <a:schemeClr val="tx1"/>
                </a:solidFill>
              </a:defRPr>
            </a:lvl1pPr>
            <a:lvl2pPr marL="0" indent="-228600">
              <a:buNone/>
              <a:defRPr lang="pl-PL" sz="2000">
                <a:solidFill>
                  <a:schemeClr val="tx1"/>
                </a:solidFill>
              </a:defRPr>
            </a:lvl2pPr>
            <a:lvl3pPr marL="0" indent="-228600">
              <a:buNone/>
              <a:defRPr lang="pl-PL" sz="2000">
                <a:solidFill>
                  <a:schemeClr val="tx1"/>
                </a:solidFill>
              </a:defRPr>
            </a:lvl3pPr>
            <a:lvl4pPr marL="0" indent="-228600">
              <a:buNone/>
              <a:defRPr lang="pl-PL" sz="2000">
                <a:solidFill>
                  <a:schemeClr val="tx1"/>
                </a:solidFill>
              </a:defRPr>
            </a:lvl4pPr>
            <a:lvl5pPr marL="0" indent="-228600">
              <a:buNone/>
              <a:defRPr lang="pl-PL" sz="2000">
                <a:solidFill>
                  <a:schemeClr val="tx1"/>
                </a:solidFill>
              </a:defRPr>
            </a:lvl5pPr>
          </a:lstStyle>
          <a:p>
            <a:pPr marL="0" lvl="0" indent="0"/>
            <a:r>
              <a:rPr lang="pl-PL" dirty="0"/>
              <a:t>Kliknij, aby edytować style wzorca tekstu</a:t>
            </a:r>
          </a:p>
          <a:p>
            <a:pPr marL="457200" lvl="1" indent="0"/>
            <a:r>
              <a:rPr lang="pl-PL" dirty="0"/>
              <a:t>Drugi poziom</a:t>
            </a:r>
          </a:p>
          <a:p>
            <a:pPr marL="914400" lvl="2" indent="0"/>
            <a:r>
              <a:rPr lang="pl-PL" dirty="0"/>
              <a:t>Trzeci poziom</a:t>
            </a:r>
          </a:p>
          <a:p>
            <a:pPr marL="1371600" lvl="3" indent="0"/>
            <a:r>
              <a:rPr lang="pl-PL" dirty="0"/>
              <a:t>Czwarty poziom</a:t>
            </a:r>
          </a:p>
          <a:p>
            <a:pPr marL="1828800" lvl="4" indent="0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71" r:id="rId5"/>
    <p:sldLayoutId id="2147483654" r:id="rId6"/>
    <p:sldLayoutId id="2147483655" r:id="rId7"/>
    <p:sldLayoutId id="2147483667" r:id="rId8"/>
    <p:sldLayoutId id="2147483664" r:id="rId9"/>
    <p:sldLayoutId id="2147483662" r:id="rId10"/>
    <p:sldLayoutId id="2147483665" r:id="rId11"/>
    <p:sldLayoutId id="2147483666" r:id="rId12"/>
    <p:sldLayoutId id="2147483660" r:id="rId13"/>
    <p:sldLayoutId id="2147483661" r:id="rId14"/>
    <p:sldLayoutId id="2147483657" r:id="rId15"/>
    <p:sldLayoutId id="2147483663" r:id="rId16"/>
    <p:sldLayoutId id="2147483652" r:id="rId17"/>
    <p:sldLayoutId id="2147483653" r:id="rId18"/>
    <p:sldLayoutId id="2147483656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10515600" cy="2752951"/>
          </a:xfrm>
        </p:spPr>
        <p:txBody>
          <a:bodyPr>
            <a:normAutofit fontScale="90000"/>
          </a:bodyPr>
          <a:lstStyle/>
          <a:p>
            <a:r>
              <a:rPr lang="pl-PL" dirty="0"/>
              <a:t>Nadzieja ucznia Jezusa, </a:t>
            </a:r>
            <a:br>
              <a:rPr lang="pl-PL" dirty="0"/>
            </a:br>
            <a:r>
              <a:rPr lang="pl-PL" dirty="0"/>
              <a:t>czyli </a:t>
            </a:r>
            <a:br>
              <a:rPr lang="pl-PL" dirty="0"/>
            </a:br>
            <a:r>
              <a:rPr lang="pl-PL" dirty="0"/>
              <a:t>co będzie ze mną po śmierci?</a:t>
            </a:r>
            <a:br>
              <a:rPr lang="pl-PL" dirty="0"/>
            </a:br>
            <a:r>
              <a:rPr lang="pl-PL" sz="2200" b="0" i="1" dirty="0"/>
              <a:t>(wersja do wydruku kartek A4)</a:t>
            </a:r>
            <a:endParaRPr lang="pl-PL" b="0" i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838200" y="4034910"/>
            <a:ext cx="10515600" cy="2231777"/>
          </a:xfrm>
        </p:spPr>
        <p:txBody>
          <a:bodyPr>
            <a:normAutofit/>
          </a:bodyPr>
          <a:lstStyle/>
          <a:p>
            <a:r>
              <a:rPr lang="pl-PL" i="1" dirty="0" err="1"/>
              <a:t>FreeCaffe</a:t>
            </a:r>
            <a:r>
              <a:rPr lang="pl-PL" i="1" dirty="0"/>
              <a:t> – kawa bez zobowiązań</a:t>
            </a:r>
            <a:r>
              <a:rPr lang="pl-PL" dirty="0"/>
              <a:t>, biuro na Jana,</a:t>
            </a:r>
          </a:p>
          <a:p>
            <a:r>
              <a:rPr lang="pl-PL" dirty="0"/>
              <a:t>Spotkanie świętych aby przedyskutować ten problem. </a:t>
            </a:r>
            <a:br>
              <a:rPr lang="pl-PL" dirty="0"/>
            </a:br>
            <a:r>
              <a:rPr lang="pl-PL" dirty="0"/>
              <a:t>Sobota, 9 stycznia 2022 godzina 16.oo i w lutym c.d.</a:t>
            </a:r>
          </a:p>
          <a:p>
            <a:r>
              <a:rPr lang="pl-PL" dirty="0"/>
              <a:t>Wojciech Apel, 601 42 50 19, </a:t>
            </a:r>
            <a:r>
              <a:rPr lang="pl-PL" dirty="0" err="1"/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Dzieło Pana Jezusa a święta Pana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28731" y="2543969"/>
            <a:ext cx="8493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2810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549768" y="305495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W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250006" y="3414558"/>
            <a:ext cx="813595" cy="904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320130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sp>
        <p:nvSpPr>
          <p:cNvPr id="58" name="Oval 28">
            <a:extLst>
              <a:ext uri="{FF2B5EF4-FFF2-40B4-BE49-F238E27FC236}">
                <a16:creationId xmlns:a16="http://schemas.microsoft.com/office/drawing/2014/main" id="{03AEF8F0-44E2-2B4F-9D1F-575A0DB43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595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AF4CE3FA-B290-884D-B7C9-8B0F6A862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330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1" name="pole tekstowe 1">
            <a:extLst>
              <a:ext uri="{FF2B5EF4-FFF2-40B4-BE49-F238E27FC236}">
                <a16:creationId xmlns:a16="http://schemas.microsoft.com/office/drawing/2014/main" id="{E1931A6E-DAE6-CB42-8369-1A577B9C9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66" y="4572403"/>
            <a:ext cx="994155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#S. </a:t>
            </a:r>
            <a:r>
              <a:rPr lang="pl-PL" altLang="pl-PL" sz="1400" b="1" dirty="0"/>
              <a:t>Stworzenie</a:t>
            </a:r>
            <a:r>
              <a:rPr lang="pl-PL" altLang="pl-PL" sz="1400" dirty="0"/>
              <a:t> (</a:t>
            </a:r>
            <a:r>
              <a:rPr lang="pl-PL" altLang="pl-PL" sz="1400" i="1" dirty="0"/>
              <a:t>Na początku było Słowo</a:t>
            </a:r>
            <a:r>
              <a:rPr lang="mr-IN" altLang="pl-PL" sz="1400" dirty="0"/>
              <a:t>…</a:t>
            </a:r>
            <a:r>
              <a:rPr lang="pl-PL" altLang="pl-PL" sz="1400" dirty="0"/>
              <a:t> </a:t>
            </a:r>
            <a:r>
              <a:rPr lang="pl-PL" altLang="pl-PL" sz="1400" i="1" dirty="0"/>
              <a:t>i wszystko przez Nie się stało co się stało</a:t>
            </a:r>
            <a:r>
              <a:rPr lang="pl-PL" altLang="pl-PL" sz="1400" dirty="0"/>
              <a:t>).</a:t>
            </a:r>
            <a:br>
              <a:rPr lang="pl-PL" altLang="pl-PL" sz="1400" b="1" dirty="0"/>
            </a:br>
            <a:r>
              <a:rPr lang="pl-PL" altLang="pl-PL" sz="1400" dirty="0"/>
              <a:t>#0. </a:t>
            </a:r>
            <a:r>
              <a:rPr lang="pl-PL" altLang="pl-PL" sz="1400" b="1" dirty="0"/>
              <a:t>Wcielenie</a:t>
            </a:r>
            <a:r>
              <a:rPr lang="pl-PL" altLang="pl-PL" sz="14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#1. </a:t>
            </a:r>
            <a:r>
              <a:rPr lang="pl-PL" altLang="pl-PL" sz="1400" b="1" dirty="0"/>
              <a:t>Ukrzyżowanie</a:t>
            </a:r>
            <a:r>
              <a:rPr lang="pl-PL" altLang="pl-PL" sz="1400" dirty="0"/>
              <a:t>, śmierć Jezusa na krzyżu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#2. </a:t>
            </a:r>
            <a:r>
              <a:rPr lang="pl-PL" altLang="pl-PL" sz="1400" b="1" dirty="0"/>
              <a:t>Odkupienie</a:t>
            </a:r>
            <a:r>
              <a:rPr lang="pl-PL" altLang="pl-PL" sz="1400" dirty="0"/>
              <a:t>, oczyszczenie wierzących w Jezusa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#3. </a:t>
            </a:r>
            <a:r>
              <a:rPr lang="pl-PL" altLang="pl-PL" sz="1400" b="1" dirty="0"/>
              <a:t>Zmartwychwstanie</a:t>
            </a:r>
            <a:r>
              <a:rPr lang="pl-PL" altLang="pl-PL" sz="14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#W. </a:t>
            </a:r>
            <a:r>
              <a:rPr lang="pl-PL" altLang="pl-PL" sz="1400" b="1" dirty="0"/>
              <a:t>Wniebowstąpienie</a:t>
            </a:r>
            <a:r>
              <a:rPr lang="pl-PL" altLang="pl-PL" sz="14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#4. </a:t>
            </a:r>
            <a:r>
              <a:rPr lang="pl-PL" altLang="pl-PL" sz="1400" b="1" dirty="0"/>
              <a:t>Zesłanie Ducha Świętego.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#5. Zebranie plonu - </a:t>
            </a:r>
            <a:r>
              <a:rPr lang="pl-PL" altLang="pl-PL" sz="1400" b="1" dirty="0"/>
              <a:t>Przyjście</a:t>
            </a:r>
            <a:r>
              <a:rPr lang="pl-PL" altLang="pl-PL" sz="1400" dirty="0"/>
              <a:t> Pana po swój Kościół.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#6. </a:t>
            </a:r>
            <a:r>
              <a:rPr lang="pl-PL" altLang="pl-PL" sz="1400" b="1" dirty="0"/>
              <a:t>Wybawienie</a:t>
            </a:r>
            <a:r>
              <a:rPr lang="pl-PL" altLang="pl-PL" sz="1400" dirty="0"/>
              <a:t> resztki Izraela.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#7. </a:t>
            </a:r>
            <a:r>
              <a:rPr lang="pl-PL" altLang="pl-PL" sz="1400" b="1" dirty="0"/>
              <a:t>Objęcie królowania</a:t>
            </a:r>
            <a:r>
              <a:rPr lang="pl-PL" altLang="pl-PL" sz="1400" dirty="0"/>
              <a:t> w Królestwie Mesjańskim.</a:t>
            </a:r>
          </a:p>
        </p:txBody>
      </p: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5" name="Oval 28">
            <a:extLst>
              <a:ext uri="{FF2B5EF4-FFF2-40B4-BE49-F238E27FC236}">
                <a16:creationId xmlns:a16="http://schemas.microsoft.com/office/drawing/2014/main" id="{AD77BBAD-8A5D-0D41-8FB6-1735A732F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7" y="33447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92199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>
          <a:xfrm>
            <a:off x="641269" y="365126"/>
            <a:ext cx="11234056" cy="713398"/>
          </a:xfrm>
        </p:spPr>
        <p:txBody>
          <a:bodyPr>
            <a:normAutofit/>
          </a:bodyPr>
          <a:lstStyle/>
          <a:p>
            <a:r>
              <a:rPr lang="pl-PL" altLang="pl-PL" dirty="0"/>
              <a:t>Dzieło Pana Jezusa wg Credo nicejskiego (325 r.)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09999" y="2195513"/>
            <a:ext cx="414064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4043361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414272" y="2195513"/>
            <a:ext cx="132892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9708080" y="3795713"/>
            <a:ext cx="30904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>
            <a:off x="9578131" y="3956105"/>
            <a:ext cx="220207" cy="39691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2"/>
            <a:ext cx="57428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6" name="PoleTekstowe 52">
            <a:extLst>
              <a:ext uri="{FF2B5EF4-FFF2-40B4-BE49-F238E27FC236}">
                <a16:creationId xmlns:a16="http://schemas.microsoft.com/office/drawing/2014/main" id="{CD44579E-9EBD-5545-9E9F-05FA0B4CD4BA}"/>
              </a:ext>
            </a:extLst>
          </p:cNvPr>
          <p:cNvSpPr txBox="1"/>
          <p:nvPr/>
        </p:nvSpPr>
        <p:spPr>
          <a:xfrm>
            <a:off x="105105" y="4847858"/>
            <a:ext cx="110078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Wierzę w (</a:t>
            </a:r>
            <a:r>
              <a:rPr lang="mr-IN" i="1" dirty="0"/>
              <a:t>…</a:t>
            </a:r>
            <a:r>
              <a:rPr lang="pl-PL" i="1" dirty="0"/>
              <a:t>) Pana Jezusa Chrystusa, Syna Bożego jednorodzonego, który z Ojca jest (#1) zrodzony przed wszystkimi wiekami. (</a:t>
            </a:r>
            <a:r>
              <a:rPr lang="mr-IN" i="1" dirty="0"/>
              <a:t>…</a:t>
            </a:r>
            <a:r>
              <a:rPr lang="pl-PL" i="1" dirty="0"/>
              <a:t>) a przez Niego (#2) wszystko się stało. </a:t>
            </a:r>
          </a:p>
          <a:p>
            <a:r>
              <a:rPr lang="pl-PL" i="1" dirty="0"/>
              <a:t>On to dla nas ludzi i dla naszego zbawienia (#3) zstąpił z nieba  i za sprawą Ducha Świętego przyjął ciało z Marii Dziewicy i (#4) stał się człowiekiem. </a:t>
            </a:r>
          </a:p>
          <a:p>
            <a:r>
              <a:rPr lang="pl-PL" i="1" dirty="0"/>
              <a:t>(#5) Ukrzyżowany również za nas, pod Poncjuszem Piłatem został umęczony i (#6) pogrzebany.  (#6) Zmartwychwstał trzeciego dnia jak oznajmia Pismo. (#7) Wstąpił do nieba; (#8) siedzi po prawicy Ojca. I (#9) powtórnie przyjdzie w chwale sądzić żywych i umarłych; a (#10) Królestwu Jego nie będzie końca.</a:t>
            </a:r>
          </a:p>
        </p:txBody>
      </p:sp>
      <p:sp>
        <p:nvSpPr>
          <p:cNvPr id="67" name="Oval 26">
            <a:extLst>
              <a:ext uri="{FF2B5EF4-FFF2-40B4-BE49-F238E27FC236}">
                <a16:creationId xmlns:a16="http://schemas.microsoft.com/office/drawing/2014/main" id="{6D6B43BA-604A-0B4F-8EEA-321CD3C1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122" y="420225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68" name="Oval 28">
            <a:extLst>
              <a:ext uri="{FF2B5EF4-FFF2-40B4-BE49-F238E27FC236}">
                <a16:creationId xmlns:a16="http://schemas.microsoft.com/office/drawing/2014/main" id="{C7257FE3-D447-4247-AAE4-348FEEA3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54" y="192031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94" name="Oval 29">
            <a:extLst>
              <a:ext uri="{FF2B5EF4-FFF2-40B4-BE49-F238E27FC236}">
                <a16:creationId xmlns:a16="http://schemas.microsoft.com/office/drawing/2014/main" id="{6328B822-E05A-1A44-AE69-6BA8270DC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002" y="336777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95" name="Oval 30">
            <a:extLst>
              <a:ext uri="{FF2B5EF4-FFF2-40B4-BE49-F238E27FC236}">
                <a16:creationId xmlns:a16="http://schemas.microsoft.com/office/drawing/2014/main" id="{00BE5E1B-3B50-4C43-9AD1-A515314C2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377" y="246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6" name="Oval 29">
            <a:extLst>
              <a:ext uri="{FF2B5EF4-FFF2-40B4-BE49-F238E27FC236}">
                <a16:creationId xmlns:a16="http://schemas.microsoft.com/office/drawing/2014/main" id="{F3E605CB-D292-2A42-A148-E14195E95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902" y="365074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117" name="Oval 26">
            <a:extLst>
              <a:ext uri="{FF2B5EF4-FFF2-40B4-BE49-F238E27FC236}">
                <a16:creationId xmlns:a16="http://schemas.microsoft.com/office/drawing/2014/main" id="{8B4CF133-2A63-D24B-BB55-96813319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2" y="251008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18" name="Oval 26">
            <a:extLst>
              <a:ext uri="{FF2B5EF4-FFF2-40B4-BE49-F238E27FC236}">
                <a16:creationId xmlns:a16="http://schemas.microsoft.com/office/drawing/2014/main" id="{1C9E067A-D0A5-944B-BBB7-E28CDF8FD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238" y="196759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122" name="Oval 26">
            <a:extLst>
              <a:ext uri="{FF2B5EF4-FFF2-40B4-BE49-F238E27FC236}">
                <a16:creationId xmlns:a16="http://schemas.microsoft.com/office/drawing/2014/main" id="{ED3C2402-634D-BB45-BB63-83F4527C9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643" y="225634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9</a:t>
            </a:r>
          </a:p>
        </p:txBody>
      </p:sp>
      <p:sp>
        <p:nvSpPr>
          <p:cNvPr id="127" name="AutoShape 3">
            <a:extLst>
              <a:ext uri="{FF2B5EF4-FFF2-40B4-BE49-F238E27FC236}">
                <a16:creationId xmlns:a16="http://schemas.microsoft.com/office/drawing/2014/main" id="{4FED1ACF-3D90-1D4E-A53D-65DAC8F3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930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128" name="Line 6">
            <a:extLst>
              <a:ext uri="{FF2B5EF4-FFF2-40B4-BE49-F238E27FC236}">
                <a16:creationId xmlns:a16="http://schemas.microsoft.com/office/drawing/2014/main" id="{4CB77F0C-A341-E84C-A4BD-D3CAC21DE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1617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29" name="Oval 29">
            <a:extLst>
              <a:ext uri="{FF2B5EF4-FFF2-40B4-BE49-F238E27FC236}">
                <a16:creationId xmlns:a16="http://schemas.microsoft.com/office/drawing/2014/main" id="{B53800B5-7E2A-1E43-B885-0EFBE4108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917" y="2291948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30" name="Oval 26">
            <a:extLst>
              <a:ext uri="{FF2B5EF4-FFF2-40B4-BE49-F238E27FC236}">
                <a16:creationId xmlns:a16="http://schemas.microsoft.com/office/drawing/2014/main" id="{9F522428-D8C2-3E41-A6C8-DCEBB40C7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364" y="33597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10</a:t>
            </a:r>
          </a:p>
        </p:txBody>
      </p:sp>
      <p:sp>
        <p:nvSpPr>
          <p:cNvPr id="131" name="Romb 130">
            <a:extLst>
              <a:ext uri="{FF2B5EF4-FFF2-40B4-BE49-F238E27FC236}">
                <a16:creationId xmlns:a16="http://schemas.microsoft.com/office/drawing/2014/main" id="{73FF9FDF-32CE-A641-9909-F4BED91D21EA}"/>
              </a:ext>
            </a:extLst>
          </p:cNvPr>
          <p:cNvSpPr/>
          <p:nvPr/>
        </p:nvSpPr>
        <p:spPr bwMode="auto">
          <a:xfrm>
            <a:off x="10128501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133" name="Sześcian 132">
            <a:extLst>
              <a:ext uri="{FF2B5EF4-FFF2-40B4-BE49-F238E27FC236}">
                <a16:creationId xmlns:a16="http://schemas.microsoft.com/office/drawing/2014/main" id="{C7E61B16-21CA-0241-9A41-19054360E0C2}"/>
              </a:ext>
            </a:extLst>
          </p:cNvPr>
          <p:cNvSpPr/>
          <p:nvPr/>
        </p:nvSpPr>
        <p:spPr>
          <a:xfrm>
            <a:off x="10268227" y="2779263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4" name="Line 5">
            <a:extLst>
              <a:ext uri="{FF2B5EF4-FFF2-40B4-BE49-F238E27FC236}">
                <a16:creationId xmlns:a16="http://schemas.microsoft.com/office/drawing/2014/main" id="{B766FC3A-0450-4842-B9A7-DDABF1CDC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22189" y="3134863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135" name="Grupa 134">
            <a:extLst>
              <a:ext uri="{FF2B5EF4-FFF2-40B4-BE49-F238E27FC236}">
                <a16:creationId xmlns:a16="http://schemas.microsoft.com/office/drawing/2014/main" id="{1F69AE19-B8F4-B144-A0D1-78C5CEA80C7D}"/>
              </a:ext>
            </a:extLst>
          </p:cNvPr>
          <p:cNvGrpSpPr/>
          <p:nvPr/>
        </p:nvGrpSpPr>
        <p:grpSpPr>
          <a:xfrm>
            <a:off x="10241908" y="4135195"/>
            <a:ext cx="1330325" cy="617537"/>
            <a:chOff x="8177214" y="4557714"/>
            <a:chExt cx="1330325" cy="617537"/>
          </a:xfrm>
        </p:grpSpPr>
        <p:sp>
          <p:nvSpPr>
            <p:cNvPr id="136" name="Schemat blokowy: łącznik 4">
              <a:extLst>
                <a:ext uri="{FF2B5EF4-FFF2-40B4-BE49-F238E27FC236}">
                  <a16:creationId xmlns:a16="http://schemas.microsoft.com/office/drawing/2014/main" id="{B7E5DF17-4D12-014D-A1F4-04CC93D172C9}"/>
                </a:ext>
              </a:extLst>
            </p:cNvPr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137" name="Wybuch  2 48">
              <a:extLst>
                <a:ext uri="{FF2B5EF4-FFF2-40B4-BE49-F238E27FC236}">
                  <a16:creationId xmlns:a16="http://schemas.microsoft.com/office/drawing/2014/main" id="{FC878FE0-C3F7-A449-9D75-EA15C4EE63A6}"/>
                </a:ext>
              </a:extLst>
            </p:cNvPr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138" name="Wybuch  2 52">
              <a:extLst>
                <a:ext uri="{FF2B5EF4-FFF2-40B4-BE49-F238E27FC236}">
                  <a16:creationId xmlns:a16="http://schemas.microsoft.com/office/drawing/2014/main" id="{3AFA9CD9-44D5-CE4F-B862-01DCA4903BD8}"/>
                </a:ext>
              </a:extLst>
            </p:cNvPr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39" name="Line 6">
            <a:extLst>
              <a:ext uri="{FF2B5EF4-FFF2-40B4-BE49-F238E27FC236}">
                <a16:creationId xmlns:a16="http://schemas.microsoft.com/office/drawing/2014/main" id="{FF8EF7F8-3DC1-EE4C-8C15-372CD1D63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77751" y="4060826"/>
            <a:ext cx="342952" cy="36830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2" name="Line 10">
            <a:extLst>
              <a:ext uri="{FF2B5EF4-FFF2-40B4-BE49-F238E27FC236}">
                <a16:creationId xmlns:a16="http://schemas.microsoft.com/office/drawing/2014/main" id="{A10A1385-B756-4649-A64A-B0198F176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052" y="1609725"/>
            <a:ext cx="194182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43" name="Text Box 44">
            <a:extLst>
              <a:ext uri="{FF2B5EF4-FFF2-40B4-BE49-F238E27FC236}">
                <a16:creationId xmlns:a16="http://schemas.microsoft.com/office/drawing/2014/main" id="{BD9EFAF7-995E-3542-82EA-87DC66410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25" y="1333500"/>
            <a:ext cx="203887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niebo i ziemia</a:t>
            </a:r>
          </a:p>
        </p:txBody>
      </p:sp>
      <p:sp>
        <p:nvSpPr>
          <p:cNvPr id="144" name="Freeform 31">
            <a:extLst>
              <a:ext uri="{FF2B5EF4-FFF2-40B4-BE49-F238E27FC236}">
                <a16:creationId xmlns:a16="http://schemas.microsoft.com/office/drawing/2014/main" id="{3EBD0A26-AA6A-CA49-B5A0-ED612EB410CC}"/>
              </a:ext>
            </a:extLst>
          </p:cNvPr>
          <p:cNvSpPr>
            <a:spLocks/>
          </p:cNvSpPr>
          <p:nvPr/>
        </p:nvSpPr>
        <p:spPr bwMode="auto">
          <a:xfrm flipV="1">
            <a:off x="4775202" y="4179282"/>
            <a:ext cx="4840368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145" name="Freeform 31">
            <a:extLst>
              <a:ext uri="{FF2B5EF4-FFF2-40B4-BE49-F238E27FC236}">
                <a16:creationId xmlns:a16="http://schemas.microsoft.com/office/drawing/2014/main" id="{B476D0D7-281C-CD4F-A7F2-F27C15364969}"/>
              </a:ext>
            </a:extLst>
          </p:cNvPr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6" name="Freeform 31">
            <a:extLst>
              <a:ext uri="{FF2B5EF4-FFF2-40B4-BE49-F238E27FC236}">
                <a16:creationId xmlns:a16="http://schemas.microsoft.com/office/drawing/2014/main" id="{25E06AAA-DFD7-2A43-BFC1-26F6EE25CE40}"/>
              </a:ext>
            </a:extLst>
          </p:cNvPr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3622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altLang="pl-PL" dirty="0"/>
              <a:t>Biblijny plan dziejów a Święta Pana wg </a:t>
            </a:r>
            <a:r>
              <a:rPr lang="pl-PL" altLang="pl-PL" dirty="0" err="1"/>
              <a:t>Kpł</a:t>
            </a:r>
            <a:r>
              <a:rPr lang="pl-PL" altLang="pl-PL" dirty="0"/>
              <a:t> 23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4" y="1609725"/>
            <a:ext cx="34753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3500"/>
            <a:ext cx="203887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niebo i ziemia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900246"/>
            <a:chOff x="9294848" y="1921242"/>
            <a:chExt cx="2467114" cy="900246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900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2690"/>
              <a:ext cx="816324" cy="517276"/>
              <a:chOff x="8491382" y="2206503"/>
              <a:chExt cx="816324" cy="517276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206503"/>
                <a:ext cx="816324" cy="812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378503"/>
                <a:ext cx="816324" cy="4700"/>
              </a:xfrm>
              <a:prstGeom prst="line">
                <a:avLst/>
              </a:prstGeom>
              <a:noFill/>
              <a:ln w="57150">
                <a:solidFill>
                  <a:srgbClr val="2D892D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5" name="Line 5">
                <a:extLst>
                  <a:ext uri="{FF2B5EF4-FFF2-40B4-BE49-F238E27FC236}">
                    <a16:creationId xmlns:a16="http://schemas.microsoft.com/office/drawing/2014/main" id="{8734370F-E270-B145-A32E-6B0FDAA90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547079"/>
                <a:ext cx="816324" cy="812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126" name="Line 5">
                <a:extLst>
                  <a:ext uri="{FF2B5EF4-FFF2-40B4-BE49-F238E27FC236}">
                    <a16:creationId xmlns:a16="http://schemas.microsoft.com/office/drawing/2014/main" id="{3DE890D7-5605-5140-8810-355A69533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719079"/>
                <a:ext cx="816324" cy="470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62302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C2DEE-F56E-5D44-8725-0C2A0637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pliku i </a:t>
            </a:r>
            <a:r>
              <a:rPr lang="pl-PL" dirty="0" err="1"/>
              <a:t>ToDo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154EF4-CEF9-114C-B40D-076E9D88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Gdzie to było</a:t>
            </a:r>
          </a:p>
          <a:p>
            <a:pPr lvl="1"/>
            <a:r>
              <a:rPr lang="pl-PL" dirty="0"/>
              <a:t>2019 ….…. Było razem z inwestycjami ….</a:t>
            </a:r>
          </a:p>
          <a:p>
            <a:pPr lvl="1"/>
            <a:r>
              <a:rPr lang="pl-PL" dirty="0"/>
              <a:t>S.D.P - Spotkania dla przedsiębiorców, Gliwice, 30 marca 2020 roku, wideokonferencja via ZOOM + YouTube (kanał S.D.P)</a:t>
            </a:r>
          </a:p>
          <a:p>
            <a:pPr lvl="1"/>
            <a:r>
              <a:rPr lang="pl-PL" dirty="0"/>
              <a:t>Grudzień 2020 - Wersja rozwojowa w celach edukacyjnych.</a:t>
            </a:r>
          </a:p>
          <a:p>
            <a:pPr lvl="1"/>
            <a:r>
              <a:rPr lang="pl-PL" dirty="0"/>
              <a:t>Kwiecień 2023 – źródłowe obrazki do osobnego pliku</a:t>
            </a:r>
          </a:p>
          <a:p>
            <a:r>
              <a:rPr lang="pl-PL" dirty="0"/>
              <a:t>Osobny plik ze źródłowymi obrazkami + do druku</a:t>
            </a:r>
          </a:p>
          <a:p>
            <a:pPr lvl="1"/>
            <a:r>
              <a:rPr lang="pl-PL" dirty="0" err="1"/>
              <a:t>Metahistoria</a:t>
            </a:r>
            <a:endParaRPr lang="pl-PL" dirty="0"/>
          </a:p>
          <a:p>
            <a:pPr lvl="1"/>
            <a:r>
              <a:rPr lang="pl-PL" dirty="0"/>
              <a:t>Nadzieja (szeroka droga + nadzieja ucznia) - ale bez tych buddyzmów</a:t>
            </a:r>
          </a:p>
          <a:p>
            <a:pPr lvl="1"/>
            <a:r>
              <a:rPr lang="pl-PL" dirty="0"/>
              <a:t>Wydarzenia w życiu Pana Jezusa</a:t>
            </a:r>
          </a:p>
          <a:p>
            <a:pPr lvl="1"/>
            <a:r>
              <a:rPr lang="pl-PL" dirty="0"/>
              <a:t>Święta pańskie </a:t>
            </a:r>
            <a:r>
              <a:rPr lang="pl-PL"/>
              <a:t>a życie </a:t>
            </a:r>
            <a:r>
              <a:rPr lang="pl-PL" dirty="0"/>
              <a:t>Pana Jezusa i życie ucznia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u="sng" dirty="0" err="1"/>
              <a:t>ToDo</a:t>
            </a:r>
            <a:r>
              <a:rPr lang="pl-PL" b="1" u="sng" dirty="0"/>
              <a:t>:</a:t>
            </a:r>
          </a:p>
          <a:p>
            <a:r>
              <a:rPr lang="pl-PL" dirty="0" err="1"/>
              <a:t>Uspójnić</a:t>
            </a:r>
            <a:r>
              <a:rPr lang="pl-PL" dirty="0"/>
              <a:t> szablon z Inwestycje, </a:t>
            </a:r>
            <a:r>
              <a:rPr lang="pl-PL" dirty="0" err="1"/>
              <a:t>fiki</a:t>
            </a:r>
            <a:r>
              <a:rPr lang="pl-PL" dirty="0"/>
              <a:t> i projekt prawda, dwie drogi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31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Pytania: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3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A284512-6F2B-EF4A-A66A-DC1A96D3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 druku…</a:t>
            </a:r>
            <a:br>
              <a:rPr lang="pl-PL" dirty="0"/>
            </a:br>
            <a:r>
              <a:rPr lang="pl-PL" dirty="0"/>
              <a:t>	… i źródła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AA56FE-2497-F84B-B08F-9EEEEB2A2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15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24CDA5-49A6-A148-9DA3-F604A2DE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 druku i źródła obrazków do przetwarzania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793F6C-FB39-FB49-AFBC-A90F4A146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555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i="1" dirty="0">
                <a:latin typeface="Arial" charset="0"/>
              </a:rPr>
              <a:t>odrodzenie</a:t>
            </a:r>
            <a:endParaRPr lang="pl-PL" altLang="x-none" sz="1800" i="1" dirty="0">
              <a:latin typeface="Arial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Matehistoria</a:t>
            </a:r>
            <a:r>
              <a:rPr lang="pl-PL" dirty="0"/>
              <a:t> - zagłada i odkupienie</a:t>
            </a:r>
          </a:p>
        </p:txBody>
      </p:sp>
    </p:spTree>
    <p:extLst>
      <p:ext uri="{BB962C8B-B14F-4D97-AF65-F5344CB8AC3E}">
        <p14:creationId xmlns:p14="http://schemas.microsoft.com/office/powerpoint/2010/main" val="297356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338328" y="365126"/>
            <a:ext cx="11670792" cy="1081784"/>
          </a:xfrm>
        </p:spPr>
        <p:txBody>
          <a:bodyPr>
            <a:noAutofit/>
          </a:bodyPr>
          <a:lstStyle/>
          <a:p>
            <a:r>
              <a:rPr lang="pl-PL" altLang="pl-PL" dirty="0"/>
              <a:t>Przyszłość: szeroka droga, która prowadzi na zatracenie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735866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351673" y="3930649"/>
            <a:ext cx="54139" cy="22998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75350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240762" y="4525266"/>
            <a:ext cx="11937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/>
              <a:t>Człowiek żyje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/>
              <a:t>Umiera zstępując do krainy umarłych (hebr. </a:t>
            </a:r>
            <a:r>
              <a:rPr lang="pl-PL" sz="2400" i="1" dirty="0" err="1"/>
              <a:t>szeol</a:t>
            </a:r>
            <a:r>
              <a:rPr lang="pl-PL" sz="2400" dirty="0"/>
              <a:t>, gr. </a:t>
            </a:r>
            <a:r>
              <a:rPr lang="pl-PL" sz="2400" i="1" dirty="0"/>
              <a:t>hades</a:t>
            </a:r>
            <a:r>
              <a:rPr lang="pl-PL" sz="2400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/>
              <a:t>Człowiek zostaje wezwany na sąd.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/>
              <a:t>Człowiek staje przez Bogiem i otrzymuje sprawiedliwy wyrok.</a:t>
            </a: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508207" y="344991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30697" y="389220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177482" y="4209852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102703" y="37061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252731" y="401541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645A9BE2-E176-7041-9947-150105977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0B0040E7-00F6-D343-8904-E6ADE78FA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36035748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231821" y="365126"/>
            <a:ext cx="11616742" cy="713398"/>
          </a:xfrm>
        </p:spPr>
        <p:txBody>
          <a:bodyPr>
            <a:noAutofit/>
          </a:bodyPr>
          <a:lstStyle/>
          <a:p>
            <a:r>
              <a:rPr lang="pl-PL" altLang="pl-PL" dirty="0"/>
              <a:t>Siedem wydarzeń zaplanowanych w 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497541"/>
            <a:ext cx="7886700" cy="22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2000" dirty="0">
                <a:latin typeface="+mn-lt"/>
                <a:ea typeface="+mn-ea"/>
                <a:cs typeface="+mn-cs"/>
              </a:rPr>
              <a:t>#0. Nowe narodzenie (ale to już było).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#1. Śmierć, bo raczej umrę.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#2. W nowym ciele moje zmartwychwstanie.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#3. Rozliczenie służby przed Trybunałem Pana Jezusa.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#4. Wesele Baranka, bo jestem zaproszony.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#5. Powrót z Jezusem na ziemię.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#6. Objęcie dziedzictwa i z Królem królowanie.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41505" y="6223810"/>
              <a:ext cx="670049" cy="348563"/>
              <a:chOff x="9141505" y="6223810"/>
              <a:chExt cx="670049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41505" y="6572373"/>
                <a:ext cx="670049" cy="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0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70" name="Line 16">
            <a:extLst>
              <a:ext uri="{FF2B5EF4-FFF2-40B4-BE49-F238E27FC236}">
                <a16:creationId xmlns:a16="http://schemas.microsoft.com/office/drawing/2014/main" id="{F222127D-AE88-584E-8C1D-610FE7BA2C2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5001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71" name="Grupa 70">
            <a:extLst>
              <a:ext uri="{FF2B5EF4-FFF2-40B4-BE49-F238E27FC236}">
                <a16:creationId xmlns:a16="http://schemas.microsoft.com/office/drawing/2014/main" id="{10C20578-A5EF-3E44-AB57-E49C80692628}"/>
              </a:ext>
            </a:extLst>
          </p:cNvPr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72" name="Line 32">
              <a:extLst>
                <a:ext uri="{FF2B5EF4-FFF2-40B4-BE49-F238E27FC236}">
                  <a16:creationId xmlns:a16="http://schemas.microsoft.com/office/drawing/2014/main" id="{64358503-7C19-4E4B-99B8-A322B5B88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73" name="Line 32">
              <a:extLst>
                <a:ext uri="{FF2B5EF4-FFF2-40B4-BE49-F238E27FC236}">
                  <a16:creationId xmlns:a16="http://schemas.microsoft.com/office/drawing/2014/main" id="{578327A2-7724-EB4C-832B-604F26F1E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04974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Dzieło Pana Jezusa a święta Pana wg </a:t>
            </a:r>
            <a:r>
              <a:rPr lang="pl-PL" altLang="pl-PL" dirty="0" err="1"/>
              <a:t>Kpł</a:t>
            </a:r>
            <a:r>
              <a:rPr lang="pl-PL" altLang="pl-PL" dirty="0"/>
              <a:t> 23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28731" y="2543969"/>
            <a:ext cx="8493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2810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250006" y="3414558"/>
            <a:ext cx="813595" cy="904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320130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5" name="Oval 28">
            <a:extLst>
              <a:ext uri="{FF2B5EF4-FFF2-40B4-BE49-F238E27FC236}">
                <a16:creationId xmlns:a16="http://schemas.microsoft.com/office/drawing/2014/main" id="{AD77BBAD-8A5D-0D41-8FB6-1735A732F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7" y="33447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66" name="pole tekstowe 1">
            <a:extLst>
              <a:ext uri="{FF2B5EF4-FFF2-40B4-BE49-F238E27FC236}">
                <a16:creationId xmlns:a16="http://schemas.microsoft.com/office/drawing/2014/main" id="{5AA7521B-9F7D-B340-B367-208D5C2D4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16" y="4999301"/>
            <a:ext cx="994155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Zmartwychwstanie Pana Jezusa jako pierwszego plonu.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Zesłanie Ducha Świętego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Objęcie królowania w Królestwie Mesjańskim.</a:t>
            </a:r>
          </a:p>
        </p:txBody>
      </p:sp>
    </p:spTree>
    <p:extLst>
      <p:ext uri="{BB962C8B-B14F-4D97-AF65-F5344CB8AC3E}">
        <p14:creationId xmlns:p14="http://schemas.microsoft.com/office/powerpoint/2010/main" val="13787214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30705</TotalTime>
  <Words>1078</Words>
  <Application>Microsoft Macintosh PowerPoint</Application>
  <PresentationFormat>Panoramiczny</PresentationFormat>
  <Paragraphs>186</Paragraphs>
  <Slides>12</Slides>
  <Notes>3</Notes>
  <HiddenSlides>2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Mangal</vt:lpstr>
      <vt:lpstr>Monotype Sorts</vt:lpstr>
      <vt:lpstr>Verdana</vt:lpstr>
      <vt:lpstr>Motyw pakietu Office</vt:lpstr>
      <vt:lpstr>Nadzieja ucznia Jezusa,  czyli  co będzie ze mną po śmierci? (wersja do wydruku kartek A4)</vt:lpstr>
      <vt:lpstr>Historia pliku i ToDo</vt:lpstr>
      <vt:lpstr>Pytania:</vt:lpstr>
      <vt:lpstr>Do druku…  … i źródła</vt:lpstr>
      <vt:lpstr>Do druku i źródła obrazków do przetwarzania</vt:lpstr>
      <vt:lpstr>Matehistoria - zagłada i odkupienie</vt:lpstr>
      <vt:lpstr>Przyszłość: szeroka droga, która prowadzi na zatracenie</vt:lpstr>
      <vt:lpstr>Siedem wydarzeń zaplanowanych w życiu ucznia Jezusa</vt:lpstr>
      <vt:lpstr>Dzieło Pana Jezusa a święta Pana wg Kpł 23</vt:lpstr>
      <vt:lpstr>Dzieło Pana Jezusa a święta Pana</vt:lpstr>
      <vt:lpstr>Dzieło Pana Jezusa wg Credo nicejskiego (325 r.)</vt:lpstr>
      <vt:lpstr>Biblijny plan dziejów a Święta Pana wg Kpł 23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545</cp:revision>
  <cp:lastPrinted>2021-02-07T11:23:14Z</cp:lastPrinted>
  <dcterms:created xsi:type="dcterms:W3CDTF">2018-05-18T15:30:11Z</dcterms:created>
  <dcterms:modified xsi:type="dcterms:W3CDTF">2023-10-19T14:51:13Z</dcterms:modified>
</cp:coreProperties>
</file>